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3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Google Sans" pitchFamily="2" charset="0"/>
      <p:regular r:id="rId8"/>
      <p:bold r:id="rId9"/>
      <p:italic r:id="rId10"/>
      <p:boldItalic r:id="rId11"/>
    </p:embeddedFont>
    <p:embeddedFont>
      <p:font typeface="Google Sans SemiBold" pitchFamily="2" charset="0"/>
      <p:regular r:id="rId12"/>
      <p:bold r:id="rId13"/>
      <p:italic r:id="rId14"/>
      <p:boldItalic r:id="rId15"/>
    </p:embeddedFont>
    <p:embeddedFont>
      <p:font typeface="PT Sans Narrow" panose="020B0506020203020204" pitchFamily="34" charset="77"/>
      <p:regular r:id="rId16"/>
      <p:bold r:id="rId17"/>
    </p:embeddedFont>
    <p:embeddedFont>
      <p:font typeface="Roboto" panose="020B0604020202020204" pitchFamily="34" charset="0"/>
      <p:regular r:id="rId18"/>
      <p:bold r:id="rId19"/>
      <p:italic r:id="rId20"/>
      <p:boldItalic r:id="rId21"/>
    </p:embeddedFont>
    <p:embeddedFont>
      <p:font typeface="Work Sans" panose="020B0604020202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0"/>
  </p:normalViewPr>
  <p:slideViewPr>
    <p:cSldViewPr snapToGrid="0" snapToObjects="1">
      <p:cViewPr>
        <p:scale>
          <a:sx n="85" d="100"/>
          <a:sy n="85" d="100"/>
        </p:scale>
        <p:origin x="282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ounproject.com/icon/android-phone-752493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thenounproject.com/icon/iphone-1314326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390e7c1a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390e7c1a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Image Credits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Android Phone Icon</a:t>
            </a:r>
            <a:r>
              <a:rPr lang="en"/>
              <a:t>: Created by Devendra Karkar from the Noun Project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iPhone Icon</a:t>
            </a:r>
            <a:r>
              <a:rPr lang="en"/>
              <a:t>: Created by Landan Lloyd from the Noun Project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" name="Google Shape;123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4" name="Google Shape;124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8" name="Google Shape;128;p5"/>
          <p:cNvGrpSpPr/>
          <p:nvPr/>
        </p:nvGrpSpPr>
        <p:grpSpPr>
          <a:xfrm>
            <a:off x="95351" y="4390584"/>
            <a:ext cx="7581691" cy="5901"/>
            <a:chOff x="1890075" y="5241175"/>
            <a:chExt cx="4240556" cy="257700"/>
          </a:xfrm>
        </p:grpSpPr>
        <p:sp>
          <p:nvSpPr>
            <p:cNvPr id="129" name="Google Shape;12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3" name="Google Shape;133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45237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8" name="Google Shape;138;p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39" name="Google Shape;139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3" name="Google Shape;143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 B">
  <p:cSld name="CUSTOM_2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6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6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0" name="Google Shape;150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" name="Google Shape;151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2" name="Google Shape;152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4" name="Google Shape;154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5" name="Google Shape;155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9" name="Google Shape;159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6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6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3" name="Google Shape;163;p6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164" name="Google Shape;164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6" name="Google Shape;166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7" name="Google Shape;167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8" name="Google Shape;168;p6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2057025" y="1501644"/>
            <a:ext cx="55401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dirty="0" err="1"/>
              <a:t>Invistico</a:t>
            </a:r>
            <a:r>
              <a:rPr lang="en-US" dirty="0"/>
              <a:t> Airlines has utilized predictive analytics to bolster customer satisfaction. Employing a decision tree model, this initiative aims to pinpoint and enhance critical aspects of the customer experience based on comprehensive analysis of historical flight data.</a:t>
            </a:r>
            <a:endParaRPr sz="1300" dirty="0">
              <a:solidFill>
                <a:srgbClr val="666666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2930077" y="5441623"/>
            <a:ext cx="4667048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Model Accuracy</a:t>
            </a:r>
            <a:r>
              <a:rPr lang="en-US" sz="1200" dirty="0"/>
              <a:t>: Achieved over 94% accuracy in predicting customer satisfaction levels.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Precision and Recall</a:t>
            </a:r>
            <a:r>
              <a:rPr lang="en-US" sz="1200" dirty="0"/>
              <a:t>: High precision with a focus on minimizing incorrect satisfaction classifications; recall emphasized the need to reduce false negatives.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Influential Factors</a:t>
            </a:r>
            <a:r>
              <a:rPr lang="en-US" sz="1200" dirty="0"/>
              <a:t>: Identified </a:t>
            </a:r>
            <a:r>
              <a:rPr lang="en-US" sz="1200" i="1" dirty="0"/>
              <a:t>inflight entertainment, seat comfort, and ease of online booking </a:t>
            </a:r>
            <a:r>
              <a:rPr lang="en-US" sz="1200" dirty="0"/>
              <a:t>as top predictors of customer satisfaction.</a:t>
            </a:r>
            <a:endParaRPr lang="en-US" sz="1200" dirty="0">
              <a:solidFill>
                <a:schemeClr val="dk1"/>
              </a:solidFill>
              <a:latin typeface="Calibri" panose="020F0502020204030204" pitchFamily="34" charset="0"/>
              <a:ea typeface="Google Sans"/>
              <a:cs typeface="Calibri" panose="020F0502020204030204" pitchFamily="34" charset="0"/>
              <a:sym typeface="Google San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1"/>
              </a:solidFill>
              <a:latin typeface="Calibri" panose="020F0502020204030204" pitchFamily="34" charset="0"/>
              <a:ea typeface="Google Sans"/>
              <a:cs typeface="Calibri" panose="020F0502020204030204" pitchFamily="34" charset="0"/>
              <a:sym typeface="Google San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  <p:grpSp>
        <p:nvGrpSpPr>
          <p:cNvPr id="175" name="Google Shape;175;p7"/>
          <p:cNvGrpSpPr/>
          <p:nvPr/>
        </p:nvGrpSpPr>
        <p:grpSpPr>
          <a:xfrm>
            <a:off x="188700" y="694150"/>
            <a:ext cx="6744600" cy="771300"/>
            <a:chOff x="438150" y="713325"/>
            <a:chExt cx="6744600" cy="771300"/>
          </a:xfrm>
        </p:grpSpPr>
        <p:sp>
          <p:nvSpPr>
            <p:cNvPr id="176" name="Google Shape;176;p7"/>
            <p:cNvSpPr txBox="1"/>
            <p:nvPr/>
          </p:nvSpPr>
          <p:spPr>
            <a:xfrm>
              <a:off x="438150" y="713325"/>
              <a:ext cx="67446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r>
                <a:rPr lang="en-US" dirty="0"/>
                <a:t> Enhancing Customer Satisfaction through Predictive Analytics</a:t>
              </a:r>
            </a:p>
          </p:txBody>
        </p:sp>
        <p:sp>
          <p:nvSpPr>
            <p:cNvPr id="177" name="Google Shape;177;p7"/>
            <p:cNvSpPr txBox="1"/>
            <p:nvPr/>
          </p:nvSpPr>
          <p:spPr>
            <a:xfrm>
              <a:off x="465075" y="1030275"/>
              <a:ext cx="4571528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i="1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</a:t>
              </a:r>
              <a:r>
                <a:rPr lang="en" i="1" dirty="0" err="1">
                  <a:latin typeface="Roboto"/>
                  <a:ea typeface="Roboto"/>
                  <a:cs typeface="Roboto"/>
                  <a:sym typeface="Roboto"/>
                </a:rPr>
                <a:t>Invistico</a:t>
              </a:r>
              <a:r>
                <a:rPr lang="en" i="1" dirty="0">
                  <a:latin typeface="Roboto"/>
                  <a:ea typeface="Roboto"/>
                  <a:cs typeface="Roboto"/>
                  <a:sym typeface="Roboto"/>
                </a:rPr>
                <a:t> Airlines</a:t>
              </a:r>
              <a:r>
                <a:rPr lang="en" i="1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Senior Analyst Team</a:t>
              </a:r>
              <a:endParaRPr i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9" name="Google Shape;179;p7"/>
          <p:cNvSpPr txBox="1"/>
          <p:nvPr/>
        </p:nvSpPr>
        <p:spPr>
          <a:xfrm>
            <a:off x="-3362325" y="5211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highlight>
                <a:schemeClr val="lt1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0" name="Google Shape;180;p7"/>
          <p:cNvSpPr txBox="1"/>
          <p:nvPr/>
        </p:nvSpPr>
        <p:spPr>
          <a:xfrm>
            <a:off x="2057025" y="2992900"/>
            <a:ext cx="5540100" cy="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dirty="0"/>
              <a:t>The primary goal was to identify significant factors influencing customer satisfaction</a:t>
            </a:r>
          </a:p>
          <a:p>
            <a:pPr marL="285750" lvl="0" indent="-2857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dirty="0"/>
              <a:t>Evaluate the model's effectiveness using accuracy, precision, recall, and F1-score.</a:t>
            </a:r>
            <a:endParaRPr sz="1200" dirty="0">
              <a:solidFill>
                <a:srgbClr val="000000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</p:txBody>
      </p:sp>
      <p:sp>
        <p:nvSpPr>
          <p:cNvPr id="197" name="Google Shape;197;p7"/>
          <p:cNvSpPr txBox="1"/>
          <p:nvPr/>
        </p:nvSpPr>
        <p:spPr>
          <a:xfrm>
            <a:off x="2057025" y="8036100"/>
            <a:ext cx="541080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Enhance Customer Experience</a:t>
            </a:r>
            <a:r>
              <a:rPr lang="en-US" sz="1200" dirty="0"/>
              <a:t>: Prioritize improvements in inflight entertainment, seat comfort, and booking processes.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/>
              <a:t>Refine Predictive Model</a:t>
            </a:r>
            <a:r>
              <a:rPr lang="en-US" sz="1200" dirty="0"/>
              <a:t>: Continue refining the model by integrating additional data and exploring more advanced analytical methods to increase precision and reduce misclassifications.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069F97-B55F-8849-9F48-6B3547EC2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3" y="5305600"/>
            <a:ext cx="2865494" cy="25366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199</Words>
  <Application>Microsoft Macintosh PowerPoint</Application>
  <PresentationFormat>Custom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Work Sans</vt:lpstr>
      <vt:lpstr>Calibri</vt:lpstr>
      <vt:lpstr>Arial</vt:lpstr>
      <vt:lpstr>Roboto</vt:lpstr>
      <vt:lpstr>PT Sans Narrow</vt:lpstr>
      <vt:lpstr>Google Sans</vt:lpstr>
      <vt:lpstr>Google Sans SemiBold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kunalg569@gmail.com</cp:lastModifiedBy>
  <cp:revision>5</cp:revision>
  <dcterms:modified xsi:type="dcterms:W3CDTF">2024-04-12T15:34:15Z</dcterms:modified>
</cp:coreProperties>
</file>